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sldIdLst>
    <p:sldId id="303" r:id="rId3"/>
    <p:sldId id="317" r:id="rId4"/>
    <p:sldId id="273" r:id="rId5"/>
    <p:sldId id="289" r:id="rId6"/>
    <p:sldId id="321" r:id="rId7"/>
    <p:sldId id="314" r:id="rId8"/>
    <p:sldId id="313" r:id="rId9"/>
    <p:sldId id="323" r:id="rId10"/>
    <p:sldId id="324" r:id="rId11"/>
    <p:sldId id="325" r:id="rId12"/>
    <p:sldId id="326" r:id="rId13"/>
    <p:sldId id="328" r:id="rId14"/>
    <p:sldId id="329" r:id="rId15"/>
    <p:sldId id="330" r:id="rId16"/>
    <p:sldId id="315" r:id="rId17"/>
    <p:sldId id="280" r:id="rId18"/>
    <p:sldId id="281" r:id="rId19"/>
    <p:sldId id="331" r:id="rId20"/>
    <p:sldId id="31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85138" autoAdjust="0"/>
  </p:normalViewPr>
  <p:slideViewPr>
    <p:cSldViewPr>
      <p:cViewPr varScale="1">
        <p:scale>
          <a:sx n="83" d="100"/>
          <a:sy n="83" d="100"/>
        </p:scale>
        <p:origin x="6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30BAD0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F0-4BB6-9E25-104EC2064B5F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F0-4BB6-9E25-104EC2064B5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F0-4BB6-9E25-104EC2064B5F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F0-4BB6-9E25-104EC2064B5F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EF0-4BB6-9E25-104EC2064B5F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1EF0-4BB6-9E25-104EC2064B5F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1EF0-4BB6-9E25-104EC2064B5F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1EF0-4BB6-9E25-104EC2064B5F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1EF0-4BB6-9E25-104EC2064B5F}"/>
              </c:ext>
            </c:extLst>
          </c:dPt>
          <c:dPt>
            <c:idx val="11"/>
            <c:marker>
              <c:symbol val="none"/>
            </c:marker>
            <c:bubble3D val="0"/>
            <c:spPr>
              <a:ln w="28575" cap="rnd">
                <a:solidFill>
                  <a:srgbClr val="30BAD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1EF0-4BB6-9E25-104EC2064B5F}"/>
              </c:ext>
            </c:extLst>
          </c:dPt>
          <c:xVal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2.6</c:v>
                </c:pt>
                <c:pt idx="4">
                  <c:v>4.2</c:v>
                </c:pt>
                <c:pt idx="5">
                  <c:v>1.5</c:v>
                </c:pt>
                <c:pt idx="6">
                  <c:v>2</c:v>
                </c:pt>
                <c:pt idx="7">
                  <c:v>4</c:v>
                </c:pt>
                <c:pt idx="8">
                  <c:v>1.2</c:v>
                </c:pt>
                <c:pt idx="9">
                  <c:v>4</c:v>
                </c:pt>
                <c:pt idx="10">
                  <c:v>2.2999999999999998</c:v>
                </c:pt>
                <c:pt idx="1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1EF0-4BB6-9E25-104EC2064B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1B47FC"/>
              </a:solidFill>
              <a:round/>
            </a:ln>
            <a:effectLst/>
          </c:spPr>
          <c:marker>
            <c:symbol val="none"/>
          </c:marker>
          <c:xVal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3</c:v>
                </c:pt>
                <c:pt idx="6">
                  <c:v>1</c:v>
                </c:pt>
                <c:pt idx="7">
                  <c:v>5</c:v>
                </c:pt>
                <c:pt idx="8">
                  <c:v>6</c:v>
                </c:pt>
                <c:pt idx="9">
                  <c:v>4</c:v>
                </c:pt>
                <c:pt idx="10">
                  <c:v>2</c:v>
                </c:pt>
                <c:pt idx="1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1EF0-4BB6-9E25-104EC2064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8510592"/>
        <c:axId val="298713088"/>
      </c:scatterChart>
      <c:valAx>
        <c:axId val="29851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98713088"/>
        <c:crosses val="autoZero"/>
        <c:crossBetween val="midCat"/>
      </c:valAx>
      <c:valAx>
        <c:axId val="2987130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8510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296F-C523-4EBD-86BE-73EDDF026AFA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4215E-549D-43E0-A30D-08A19D122821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1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31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https://www.pexels.com/photo/applause-audience-band-celebration-1120162/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42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1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https://www.pexels.com/photo/group-of-people-having-fun-together-under-the-sun-708392/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0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https://www.pexels.com/photo/group-of-people-having-fun-together-under-the-sun-708392/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5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9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https://www.pexels.com/photo/people-walking-on-the-streets-surrounded-by-buildings-1510595/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5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2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https://www.pexels.com/photo/ocean-water-wave-photo-1295138/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4215E-549D-43E0-A30D-08A19D1228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26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141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1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43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68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71E06D-3F69-4BC1-82AA-6A3CCA20CD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548746" cy="6858000"/>
          </a:xfrm>
          <a:custGeom>
            <a:avLst/>
            <a:gdLst>
              <a:gd name="connsiteX0" fmla="*/ 0 w 5548746"/>
              <a:gd name="connsiteY0" fmla="*/ 0 h 6858000"/>
              <a:gd name="connsiteX1" fmla="*/ 1173773 w 5548746"/>
              <a:gd name="connsiteY1" fmla="*/ 0 h 6858000"/>
              <a:gd name="connsiteX2" fmla="*/ 3361260 w 5548746"/>
              <a:gd name="connsiteY2" fmla="*/ 0 h 6858000"/>
              <a:gd name="connsiteX3" fmla="*/ 5548746 w 5548746"/>
              <a:gd name="connsiteY3" fmla="*/ 3429000 h 6858000"/>
              <a:gd name="connsiteX4" fmla="*/ 3361260 w 5548746"/>
              <a:gd name="connsiteY4" fmla="*/ 6858000 h 6858000"/>
              <a:gd name="connsiteX5" fmla="*/ 1173773 w 5548746"/>
              <a:gd name="connsiteY5" fmla="*/ 6858000 h 6858000"/>
              <a:gd name="connsiteX6" fmla="*/ 0 w 554874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8746" h="6858000">
                <a:moveTo>
                  <a:pt x="0" y="0"/>
                </a:moveTo>
                <a:lnTo>
                  <a:pt x="1173773" y="0"/>
                </a:lnTo>
                <a:lnTo>
                  <a:pt x="3361260" y="0"/>
                </a:lnTo>
                <a:cubicBezTo>
                  <a:pt x="4569375" y="0"/>
                  <a:pt x="5548746" y="1535216"/>
                  <a:pt x="5548746" y="3429000"/>
                </a:cubicBezTo>
                <a:cubicBezTo>
                  <a:pt x="5548746" y="5322784"/>
                  <a:pt x="4569375" y="6858000"/>
                  <a:pt x="3361260" y="6858000"/>
                </a:cubicBezTo>
                <a:lnTo>
                  <a:pt x="11737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274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D8ED-43C5-4667-99DA-2BAA82CED923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3FEAB-C99C-4D25-BC49-6A6044826236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4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81" r:id="rId3"/>
    <p:sldLayoutId id="2147483682" r:id="rId4"/>
    <p:sldLayoutId id="214748369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t="26577" r="26512" b="34708"/>
          <a:stretch/>
        </p:blipFill>
        <p:spPr/>
      </p:pic>
      <p:sp>
        <p:nvSpPr>
          <p:cNvPr id="4" name="椭圆 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7896200" y="-1179512"/>
            <a:ext cx="6015228" cy="6015228"/>
          </a:xfrm>
          <a:prstGeom prst="ellipse">
            <a:avLst/>
          </a:prstGeom>
          <a:blipFill dpi="0" rotWithShape="1">
            <a:blip r:embed="rId4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1487488" y="1263262"/>
            <a:ext cx="9217024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0">
                      <a:srgbClr val="719AF0"/>
                    </a:gs>
                    <a:gs pos="100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zh-CN" b="1" dirty="0" err="1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Modèle</a:t>
            </a:r>
            <a:r>
              <a:rPr lang="en-US" altLang="zh-CN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altLang="zh-CN" b="1" dirty="0" err="1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prédictif</a:t>
            </a:r>
            <a:r>
              <a:rPr lang="en-US" altLang="zh-CN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 de la </a:t>
            </a:r>
            <a:r>
              <a:rPr lang="en-US" altLang="zh-CN" b="1" dirty="0" err="1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fraude</a:t>
            </a:r>
            <a:endParaRPr lang="zh-CN" altLang="en-US" b="1" dirty="0">
              <a:gradFill flip="none" rotWithShape="1">
                <a:gsLst>
                  <a:gs pos="0">
                    <a:srgbClr val="719AF0"/>
                  </a:gs>
                  <a:gs pos="95000">
                    <a:schemeClr val="accent2">
                      <a:lumMod val="40000"/>
                      <a:lumOff val="60000"/>
                    </a:schemeClr>
                  </a:gs>
                  <a:gs pos="47000">
                    <a:srgbClr val="47FFF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2842471" y="3574757"/>
            <a:ext cx="656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ru-RU" altLang="zh-CN" b="1" dirty="0">
              <a:gradFill>
                <a:gsLst>
                  <a:gs pos="0">
                    <a:srgbClr val="719AF0"/>
                  </a:gs>
                  <a:gs pos="46000">
                    <a:srgbClr val="47FFF3"/>
                  </a:gs>
                </a:gsLst>
                <a:lin ang="0" scaled="1"/>
              </a:gradFill>
            </a:endParaRPr>
          </a:p>
          <a:p>
            <a:pPr algn="dist"/>
            <a:endParaRPr lang="zh-CN" altLang="en-US" b="1" dirty="0">
              <a:gradFill>
                <a:gsLst>
                  <a:gs pos="0">
                    <a:srgbClr val="719AF0"/>
                  </a:gs>
                  <a:gs pos="46000">
                    <a:srgbClr val="47FFF3"/>
                  </a:gs>
                </a:gsLst>
                <a:lin ang="0" scaled="1"/>
              </a:gradFill>
            </a:endParaRPr>
          </a:p>
        </p:txBody>
      </p:sp>
      <p:sp>
        <p:nvSpPr>
          <p:cNvPr id="7" name="Текст 1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>
            <a:spLocks/>
          </p:cNvSpPr>
          <p:nvPr/>
        </p:nvSpPr>
        <p:spPr>
          <a:xfrm rot="5400000">
            <a:off x="5988484" y="5536367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802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60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802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bg1"/>
              </a:solidFill>
            </a:endParaRPr>
          </a:p>
        </p:txBody>
      </p:sp>
      <p:sp>
        <p:nvSpPr>
          <p:cNvPr id="9" name="Freeform 6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26874D06-3562-4A2B-A5F0-5C7E75AB1CC1}"/>
              </a:ext>
            </a:extLst>
          </p:cNvPr>
          <p:cNvSpPr>
            <a:spLocks noEditPoints="1"/>
          </p:cNvSpPr>
          <p:nvPr/>
        </p:nvSpPr>
        <p:spPr bwMode="auto">
          <a:xfrm>
            <a:off x="337999" y="6062179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sz="1000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9008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DB69DD-CF93-49B2-9E85-873512BC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490662"/>
            <a:ext cx="6408711" cy="38766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AA89E45-190F-4BB8-A9EB-121B678F5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5733256"/>
            <a:ext cx="75608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latin typeface="Arial Unicode MS" panose="020B0604020202020204" pitchFamily="34" charset="-128"/>
              </a:rPr>
              <a:t>Nous avons constaté que les </a:t>
            </a:r>
            <a:r>
              <a:rPr lang="fr-FR" altLang="fr-FR" sz="1600" b="1" dirty="0">
                <a:latin typeface="Arial Unicode MS" panose="020B0604020202020204" pitchFamily="34" charset="-128"/>
              </a:rPr>
              <a:t>fraudes</a:t>
            </a:r>
            <a:r>
              <a:rPr lang="fr-FR" altLang="fr-FR" sz="1600" dirty="0">
                <a:latin typeface="Arial Unicode MS" panose="020B0604020202020204" pitchFamily="34" charset="-128"/>
              </a:rPr>
              <a:t> concernaient uniquement les types de transactions </a:t>
            </a:r>
            <a:r>
              <a:rPr lang="fr-FR" altLang="fr-FR" sz="1600" b="1" dirty="0">
                <a:latin typeface="Arial Unicode MS" panose="020B0604020202020204" pitchFamily="34" charset="-128"/>
              </a:rPr>
              <a:t>transfert</a:t>
            </a:r>
            <a:r>
              <a:rPr lang="fr-FR" altLang="fr-FR" sz="1600" dirty="0">
                <a:latin typeface="Arial Unicode MS" panose="020B0604020202020204" pitchFamily="34" charset="-128"/>
              </a:rPr>
              <a:t> et </a:t>
            </a:r>
            <a:r>
              <a:rPr lang="fr-FR" altLang="fr-FR" sz="1600" b="1" dirty="0">
                <a:latin typeface="Arial Unicode MS" panose="020B0604020202020204" pitchFamily="34" charset="-128"/>
              </a:rPr>
              <a:t>cash out</a:t>
            </a:r>
            <a:r>
              <a:rPr lang="fr-FR" altLang="fr-FR" sz="1600" dirty="0">
                <a:latin typeface="Arial Unicode MS" panose="020B0604020202020204" pitchFamily="34" charset="-128"/>
              </a:rPr>
              <a:t>, en proportions égales.</a:t>
            </a:r>
            <a:endParaRPr kumimoji="0" lang="fr-FR" altLang="fr-F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6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2F2ECB2-67E7-4645-BA18-9AB6DF2D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0"/>
            <a:ext cx="7344816" cy="55172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F307AB-9DD3-4176-AD6D-0F32BCACCAA6}"/>
              </a:ext>
            </a:extLst>
          </p:cNvPr>
          <p:cNvSpPr txBox="1"/>
          <p:nvPr/>
        </p:nvSpPr>
        <p:spPr>
          <a:xfrm>
            <a:off x="623392" y="3717032"/>
            <a:ext cx="863014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                </a:t>
            </a:r>
            <a:endParaRPr lang="fr-FR" sz="1200" b="0" i="0" u="none" strike="noStrike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Il y a une très forte corrélation entre </a:t>
            </a:r>
            <a:r>
              <a:rPr lang="fr-FR" sz="1600" dirty="0" err="1"/>
              <a:t>oldbalanceOrg</a:t>
            </a:r>
            <a:r>
              <a:rPr lang="fr-FR" sz="1600" dirty="0"/>
              <a:t> et </a:t>
            </a:r>
            <a:r>
              <a:rPr lang="fr-FR" sz="1600" dirty="0" err="1"/>
              <a:t>amount</a:t>
            </a:r>
            <a:r>
              <a:rPr lang="fr-FR" sz="1600" dirty="0"/>
              <a:t> d'une part et </a:t>
            </a:r>
            <a:r>
              <a:rPr lang="fr-FR" sz="1600" dirty="0" err="1"/>
              <a:t>oldbalanceDest</a:t>
            </a:r>
            <a:r>
              <a:rPr lang="fr-FR" sz="1600" dirty="0"/>
              <a:t> et </a:t>
            </a:r>
            <a:r>
              <a:rPr lang="fr-FR" sz="1600" dirty="0" err="1"/>
              <a:t>newbalanceDest</a:t>
            </a:r>
            <a:r>
              <a:rPr lang="fr-FR" sz="1600" dirty="0"/>
              <a:t> d'autre part.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On ne peut pas faire un modèle avec des variables qui ne sont pas indépendantes.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Nous allons créer deux variables qui seront chacune une combinaison linéaire des deux variables corrélées et du montant de la transaction.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401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7A7A98-82CB-46DB-AC0B-20057445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8640"/>
            <a:ext cx="6483918" cy="49115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22FA79-B68F-42AF-89A2-AA8CCF93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5288848"/>
            <a:ext cx="7962900" cy="12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0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685717-A512-4173-8E8C-DE9B6660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823415-0F40-4FDC-8726-A923C2CC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4" y="643467"/>
            <a:ext cx="7737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4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10071"/>
          <a:stretch>
            <a:fillRect/>
          </a:stretch>
        </p:blipFill>
        <p:spPr>
          <a:xfrm>
            <a:off x="0" y="3468"/>
            <a:ext cx="12192000" cy="6858000"/>
          </a:xfrm>
          <a:prstGeom prst="rect">
            <a:avLst/>
          </a:prstGeom>
        </p:spPr>
      </p:pic>
      <p:pic>
        <p:nvPicPr>
          <p:cNvPr id="3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9843"/>
          <a:stretch>
            <a:fillRect/>
          </a:stretch>
        </p:blipFill>
        <p:spPr>
          <a:xfrm>
            <a:off x="0" y="3468"/>
            <a:ext cx="12192000" cy="6858000"/>
          </a:xfrm>
        </p:spPr>
      </p:pic>
      <p:sp>
        <p:nvSpPr>
          <p:cNvPr id="15" name="文本框 1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2193170" y="2348335"/>
            <a:ext cx="780565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0">
                      <a:srgbClr val="719AF0"/>
                    </a:gs>
                    <a:gs pos="100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zh-CN" sz="8800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PARTIE 3</a:t>
            </a:r>
            <a:endParaRPr lang="zh-CN" altLang="en-US" sz="8800" b="1" dirty="0">
              <a:gradFill flip="none" rotWithShape="1">
                <a:gsLst>
                  <a:gs pos="0">
                    <a:srgbClr val="719AF0"/>
                  </a:gs>
                  <a:gs pos="95000">
                    <a:schemeClr val="accent2">
                      <a:lumMod val="40000"/>
                      <a:lumOff val="60000"/>
                    </a:schemeClr>
                  </a:gs>
                  <a:gs pos="47000">
                    <a:srgbClr val="47FFF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2193169" y="3573016"/>
            <a:ext cx="7805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spc="600" dirty="0">
                <a:gradFill>
                  <a:gsLst>
                    <a:gs pos="900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</a:gradFill>
                <a:ea typeface="Roboto Light" charset="0"/>
                <a:cs typeface="Roboto Light" charset="0"/>
              </a:rPr>
              <a:t>MACHINE LEARNING</a:t>
            </a:r>
            <a:endParaRPr lang="ru-RU" altLang="zh-CN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  <a:p>
            <a:pPr algn="dist"/>
            <a:endParaRPr lang="zh-CN" altLang="en-US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</p:txBody>
      </p:sp>
      <p:sp>
        <p:nvSpPr>
          <p:cNvPr id="17" name="Rectangle: Rounded Corners 4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DFB622D5-9F94-45A3-ACA8-C93B836C5970}"/>
              </a:ext>
            </a:extLst>
          </p:cNvPr>
          <p:cNvSpPr/>
          <p:nvPr/>
        </p:nvSpPr>
        <p:spPr>
          <a:xfrm>
            <a:off x="5176715" y="5246019"/>
            <a:ext cx="1688105" cy="390768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8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Learn More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5714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24867" r="12131" b="19251"/>
          <a:stretch/>
        </p:blipFill>
        <p:spPr/>
      </p:pic>
      <p:sp>
        <p:nvSpPr>
          <p:cNvPr id="14" name="Rectangle: Rounded Corners 1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 rot="18900000" flipH="1">
            <a:off x="591359" y="4645475"/>
            <a:ext cx="8068235" cy="2697893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8400000" scaled="0"/>
          </a:gra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1" name="Group 2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GrpSpPr/>
          <p:nvPr/>
        </p:nvGrpSpPr>
        <p:grpSpPr>
          <a:xfrm>
            <a:off x="6190686" y="3172628"/>
            <a:ext cx="668041" cy="1194807"/>
            <a:chOff x="5661278" y="3172628"/>
            <a:chExt cx="668041" cy="1194807"/>
          </a:xfrm>
        </p:grpSpPr>
        <p:sp>
          <p:nvSpPr>
            <p:cNvPr id="19" name="TextBox 18"/>
            <p:cNvSpPr txBox="1"/>
            <p:nvPr/>
          </p:nvSpPr>
          <p:spPr>
            <a:xfrm>
              <a:off x="6144588" y="3172628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id-ID" sz="6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61278" y="399810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id-ID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Group 2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GrpSpPr/>
          <p:nvPr/>
        </p:nvGrpSpPr>
        <p:grpSpPr>
          <a:xfrm>
            <a:off x="4694534" y="4561364"/>
            <a:ext cx="2208429" cy="853423"/>
            <a:chOff x="3614521" y="4824163"/>
            <a:chExt cx="2208429" cy="853423"/>
          </a:xfrm>
        </p:grpSpPr>
        <p:sp>
          <p:nvSpPr>
            <p:cNvPr id="22" name="Rectangle 21"/>
            <p:cNvSpPr/>
            <p:nvPr/>
          </p:nvSpPr>
          <p:spPr>
            <a:xfrm>
              <a:off x="3619748" y="5160841"/>
              <a:ext cx="1866215" cy="516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bg1"/>
                  </a:solidFill>
                  <a:cs typeface="+mn-ea"/>
                  <a:sym typeface="+mn-lt"/>
                </a:rPr>
                <a:t>Modèles de classification</a:t>
              </a:r>
              <a:endParaRPr 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14521" y="4824163"/>
              <a:ext cx="2208429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Event #1</a:t>
              </a:r>
            </a:p>
          </p:txBody>
        </p:sp>
      </p:grpSp>
      <p:grpSp>
        <p:nvGrpSpPr>
          <p:cNvPr id="26" name="Group 2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GrpSpPr/>
          <p:nvPr/>
        </p:nvGrpSpPr>
        <p:grpSpPr>
          <a:xfrm>
            <a:off x="3726965" y="5522043"/>
            <a:ext cx="2208429" cy="631823"/>
            <a:chOff x="2166721" y="6071790"/>
            <a:chExt cx="2208429" cy="631823"/>
          </a:xfrm>
        </p:grpSpPr>
        <p:sp>
          <p:nvSpPr>
            <p:cNvPr id="24" name="Rectangle 23"/>
            <p:cNvSpPr/>
            <p:nvPr/>
          </p:nvSpPr>
          <p:spPr>
            <a:xfrm>
              <a:off x="2171948" y="6408468"/>
              <a:ext cx="1866215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 err="1">
                  <a:solidFill>
                    <a:schemeClr val="bg1"/>
                  </a:solidFill>
                  <a:cs typeface="+mn-ea"/>
                  <a:sym typeface="+mn-lt"/>
                </a:rPr>
                <a:t>Deep</a:t>
              </a:r>
              <a:r>
                <a:rPr lang="fr-FR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fr-FR" sz="1200" dirty="0" err="1">
                  <a:solidFill>
                    <a:schemeClr val="bg1"/>
                  </a:solidFill>
                  <a:cs typeface="+mn-ea"/>
                  <a:sym typeface="+mn-lt"/>
                </a:rPr>
                <a:t>learning</a:t>
              </a:r>
              <a:endParaRPr 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6721" y="6071790"/>
              <a:ext cx="2208429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Event #2</a:t>
              </a:r>
            </a:p>
          </p:txBody>
        </p:sp>
      </p:grpSp>
      <p:sp>
        <p:nvSpPr>
          <p:cNvPr id="15" name="Text Placeholder 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9148ACA1-51EC-4070-9471-07985F9FF8E5}"/>
              </a:ext>
            </a:extLst>
          </p:cNvPr>
          <p:cNvSpPr txBox="1">
            <a:spLocks/>
          </p:cNvSpPr>
          <p:nvPr/>
        </p:nvSpPr>
        <p:spPr>
          <a:xfrm>
            <a:off x="819075" y="1068000"/>
            <a:ext cx="807470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+mn-ea"/>
                <a:cs typeface="Liberation Sans" panose="020B0604020202020204" pitchFamily="34" charset="0"/>
              </a:rPr>
              <a:t>Machine learning</a:t>
            </a:r>
          </a:p>
        </p:txBody>
      </p:sp>
      <p:sp>
        <p:nvSpPr>
          <p:cNvPr id="16" name="Text Placeholder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AFDDBC79-726D-4906-AC29-183DE865A0E7}"/>
              </a:ext>
            </a:extLst>
          </p:cNvPr>
          <p:cNvSpPr txBox="1">
            <a:spLocks/>
          </p:cNvSpPr>
          <p:nvPr/>
        </p:nvSpPr>
        <p:spPr>
          <a:xfrm>
            <a:off x="479376" y="242149"/>
            <a:ext cx="4968552" cy="2523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r>
              <a:rPr lang="en-US" sz="2400" b="1" i="1" u="sng" dirty="0" err="1">
                <a:solidFill>
                  <a:schemeClr val="bg1"/>
                </a:solidFill>
                <a:latin typeface="+mj-lt"/>
                <a:ea typeface="Roboto" pitchFamily="2" charset="0"/>
                <a:cs typeface="Open Sans" panose="020B0606030504020204" pitchFamily="34" charset="0"/>
              </a:rPr>
              <a:t>Modèles</a:t>
            </a:r>
            <a:r>
              <a:rPr lang="en-US" sz="2400" b="1" i="1" u="sng" dirty="0">
                <a:solidFill>
                  <a:schemeClr val="bg1"/>
                </a:solidFill>
                <a:latin typeface="+mj-lt"/>
                <a:ea typeface="Roboto" pitchFamily="2" charset="0"/>
                <a:cs typeface="Open Sans" panose="020B0606030504020204" pitchFamily="34" charset="0"/>
              </a:rPr>
              <a:t> de classification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SVM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Random</a:t>
            </a:r>
            <a:r>
              <a:rPr lang="fr-FR" sz="2400" dirty="0">
                <a:solidFill>
                  <a:schemeClr val="bg1"/>
                </a:solidFill>
              </a:rPr>
              <a:t>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Regression</a:t>
            </a:r>
            <a:r>
              <a:rPr lang="fr-FR" sz="2400" dirty="0">
                <a:solidFill>
                  <a:schemeClr val="bg1"/>
                </a:solidFill>
              </a:rPr>
              <a:t> logistique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XGboost</a:t>
            </a:r>
            <a:endParaRPr lang="fr-FR" sz="2400" dirty="0"/>
          </a:p>
          <a:p>
            <a:r>
              <a:rPr lang="en-US" sz="2400" b="1" i="1" u="sng" dirty="0">
                <a:solidFill>
                  <a:schemeClr val="bg1"/>
                </a:solidFill>
                <a:latin typeface="+mj-lt"/>
                <a:ea typeface="Roboto" pitchFamily="2" charset="0"/>
                <a:cs typeface="Open Sans" panose="020B0606030504020204" pitchFamily="34" charset="0"/>
              </a:rPr>
              <a:t>Deep learning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DNN model</a:t>
            </a:r>
            <a:endParaRPr lang="fr-F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Convolutif</a:t>
            </a: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+mj-lt"/>
              <a:ea typeface="Roboto" pitchFamily="2" charset="0"/>
              <a:cs typeface="Open Sans" panose="020B0606030504020204" pitchFamily="34" charset="0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950762" y="1678968"/>
            <a:ext cx="32608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: Rounded Corners 1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950762" y="1820951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7896830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10143"/>
          <a:stretch>
            <a:fillRect/>
          </a:stretch>
        </p:blipFill>
        <p:spPr/>
      </p:pic>
      <p:sp>
        <p:nvSpPr>
          <p:cNvPr id="26" name="Rectangle: Rounded Corners 2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Freeform: Shape 2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Rectangle: Rounded Corners 4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DFB622D5-9F94-45A3-ACA8-C93B836C5970}"/>
              </a:ext>
            </a:extLst>
          </p:cNvPr>
          <p:cNvSpPr/>
          <p:nvPr/>
        </p:nvSpPr>
        <p:spPr>
          <a:xfrm>
            <a:off x="1192755" y="4497702"/>
            <a:ext cx="1688105" cy="390768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8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Learn More</a:t>
            </a:r>
          </a:p>
        </p:txBody>
      </p:sp>
      <p:grpSp>
        <p:nvGrpSpPr>
          <p:cNvPr id="13" name="Group 49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695DC4FC-0867-48F0-9A47-352D158C2CC0}"/>
              </a:ext>
            </a:extLst>
          </p:cNvPr>
          <p:cNvGrpSpPr/>
          <p:nvPr/>
        </p:nvGrpSpPr>
        <p:grpSpPr>
          <a:xfrm>
            <a:off x="857983" y="2597806"/>
            <a:ext cx="3741267" cy="1211040"/>
            <a:chOff x="3562353" y="2943850"/>
            <a:chExt cx="3741267" cy="1211040"/>
          </a:xfrm>
        </p:grpSpPr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20CD074A-1826-4A85-B840-307E2DE1B93A}"/>
                </a:ext>
              </a:extLst>
            </p:cNvPr>
            <p:cNvSpPr txBox="1"/>
            <p:nvPr/>
          </p:nvSpPr>
          <p:spPr>
            <a:xfrm>
              <a:off x="4470171" y="3019836"/>
              <a:ext cx="2172441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dirty="0" err="1">
                  <a:solidFill>
                    <a:schemeClr val="bg1"/>
                  </a:solidFill>
                  <a:latin typeface="Nexa Bold" panose="02000000000000000000" pitchFamily="50" charset="0"/>
                </a:rPr>
                <a:t>Métriques</a:t>
              </a:r>
              <a:r>
                <a:rPr lang="en-US" sz="28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Nexa Bold" panose="02000000000000000000" pitchFamily="50" charset="0"/>
                </a:rPr>
                <a:t>supérieures</a:t>
              </a:r>
              <a:r>
                <a:rPr lang="en-US" sz="28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 à 99%</a:t>
              </a: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4976FD71-1A3F-4FB1-B6A9-6EEEF2C1FF73}"/>
                </a:ext>
              </a:extLst>
            </p:cNvPr>
            <p:cNvSpPr txBox="1"/>
            <p:nvPr/>
          </p:nvSpPr>
          <p:spPr>
            <a:xfrm>
              <a:off x="3562353" y="2943850"/>
              <a:ext cx="100074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40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6" name="Rectangle 48">
              <a:extLst>
                <a:ext uri="{FF2B5EF4-FFF2-40B4-BE49-F238E27FC236}">
                  <a16:creationId xmlns:a16="http://schemas.microsoft.com/office/drawing/2014/main" id="{F84B1FEE-4504-48F7-9C78-3ED2B891298C}"/>
                </a:ext>
              </a:extLst>
            </p:cNvPr>
            <p:cNvSpPr/>
            <p:nvPr/>
          </p:nvSpPr>
          <p:spPr>
            <a:xfrm>
              <a:off x="4470171" y="3262589"/>
              <a:ext cx="2833449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: Rounded Corners 1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1178279" y="2389023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Text Placeholder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B95646E8-E543-42D8-9012-DE0224E35E70}"/>
              </a:ext>
            </a:extLst>
          </p:cNvPr>
          <p:cNvSpPr txBox="1">
            <a:spLocks/>
          </p:cNvSpPr>
          <p:nvPr/>
        </p:nvSpPr>
        <p:spPr>
          <a:xfrm flipH="1">
            <a:off x="1099827" y="769170"/>
            <a:ext cx="3717705" cy="2467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4800" dirty="0" err="1">
                <a:solidFill>
                  <a:schemeClr val="bg1"/>
                </a:solidFill>
                <a:latin typeface="+mj-ea"/>
                <a:ea typeface="+mj-ea"/>
              </a:rPr>
              <a:t>Résultats</a:t>
            </a:r>
            <a:endParaRPr lang="id-ID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165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C30D0D-B4C1-41CB-ACA8-B28FD0F5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1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24682" r="452" b="18512"/>
          <a:stretch/>
        </p:blipFill>
        <p:spPr/>
      </p:pic>
      <p:sp>
        <p:nvSpPr>
          <p:cNvPr id="5" name="文本框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911424" y="2276872"/>
            <a:ext cx="7373611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0">
                      <a:srgbClr val="719AF0"/>
                    </a:gs>
                    <a:gs pos="100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zh-CN" sz="8800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THANK YOU</a:t>
            </a:r>
            <a:endParaRPr lang="zh-CN" altLang="en-US" sz="8800" b="1" dirty="0">
              <a:gradFill flip="none" rotWithShape="1">
                <a:gsLst>
                  <a:gs pos="0">
                    <a:srgbClr val="719AF0"/>
                  </a:gs>
                  <a:gs pos="95000">
                    <a:schemeClr val="accent2">
                      <a:lumMod val="40000"/>
                      <a:lumOff val="60000"/>
                    </a:schemeClr>
                  </a:gs>
                  <a:gs pos="47000">
                    <a:srgbClr val="47FFF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1055440" y="3501008"/>
            <a:ext cx="7229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spc="600" dirty="0">
                <a:gradFill>
                  <a:gsLst>
                    <a:gs pos="900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</a:gradFill>
              </a:rPr>
              <a:t>FOR YOUR ATTENTION </a:t>
            </a:r>
            <a:r>
              <a:rPr lang="en-US" altLang="zh-CN" sz="2800" b="1" spc="600" dirty="0">
                <a:gradFill>
                  <a:gsLst>
                    <a:gs pos="900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</a:gradFill>
                <a:sym typeface="Wingdings" panose="05000000000000000000" pitchFamily="2" charset="2"/>
              </a:rPr>
              <a:t></a:t>
            </a:r>
            <a:endParaRPr lang="ru-RU" altLang="zh-CN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  <a:p>
            <a:pPr algn="dist"/>
            <a:endParaRPr lang="zh-CN" altLang="en-US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</p:txBody>
      </p:sp>
      <p:sp>
        <p:nvSpPr>
          <p:cNvPr id="7" name="Rectangle: Rounded Corners 4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DFB622D5-9F94-45A3-ACA8-C93B836C5970}"/>
              </a:ext>
            </a:extLst>
          </p:cNvPr>
          <p:cNvSpPr/>
          <p:nvPr/>
        </p:nvSpPr>
        <p:spPr>
          <a:xfrm>
            <a:off x="1199456" y="5044995"/>
            <a:ext cx="1688105" cy="390768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8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THE END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24791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8073" r="24785" b="25331"/>
          <a:stretch/>
        </p:blipFill>
        <p:spPr/>
      </p:pic>
      <p:sp>
        <p:nvSpPr>
          <p:cNvPr id="4" name="文本框 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1314558" y="2744869"/>
            <a:ext cx="381498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 b="1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zh-CN" sz="4800" dirty="0"/>
              <a:t>TABLE</a:t>
            </a:r>
            <a:endParaRPr lang="zh-CN" altLang="en-US" sz="4800" dirty="0"/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598656" y="66099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11000">
                      <a:schemeClr val="accent1"/>
                    </a:gs>
                    <a:gs pos="64000">
                      <a:srgbClr val="312264"/>
                    </a:gs>
                  </a:gsLst>
                  <a:lin ang="5400000" scaled="0"/>
                </a:gradFill>
              </a:rPr>
              <a:t>01</a:t>
            </a:r>
            <a:endParaRPr lang="zh-CN" altLang="en-US" sz="8000" b="1" dirty="0">
              <a:gradFill>
                <a:gsLst>
                  <a:gs pos="11000">
                    <a:schemeClr val="accent1"/>
                  </a:gs>
                  <a:gs pos="64000">
                    <a:srgbClr val="312264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642420" y="1388536"/>
            <a:ext cx="133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PARTIE 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2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8090721" y="976856"/>
            <a:ext cx="3392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BASE DE DONNEES RELATIONNELLE SQL</a:t>
            </a: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598656" y="199078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11000">
                      <a:schemeClr val="accent1"/>
                    </a:gs>
                    <a:gs pos="64000">
                      <a:srgbClr val="312264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688941" y="2718326"/>
            <a:ext cx="133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PARTIE 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ectangle 2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8137241" y="2306646"/>
            <a:ext cx="3392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EXPLORATION DES DONNEES</a:t>
            </a:r>
          </a:p>
        </p:txBody>
      </p:sp>
      <p:sp>
        <p:nvSpPr>
          <p:cNvPr id="11" name="文本框 1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598656" y="332057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11000">
                      <a:schemeClr val="accent1"/>
                    </a:gs>
                    <a:gs pos="64000">
                      <a:srgbClr val="312264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701187" y="4085685"/>
            <a:ext cx="12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PARTIE 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2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8137242" y="3636436"/>
            <a:ext cx="3289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MACHINE LEARNING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0113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5722660" y="2363883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" name="Title 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>
            <a:spLocks/>
          </p:cNvSpPr>
          <p:nvPr/>
        </p:nvSpPr>
        <p:spPr>
          <a:xfrm>
            <a:off x="998080" y="1612802"/>
            <a:ext cx="5179900" cy="15906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PROBLEMATIQUE</a:t>
            </a: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0" y="0"/>
            <a:ext cx="833718" cy="6858000"/>
          </a:xfrm>
          <a:prstGeom prst="rect">
            <a:avLst/>
          </a:prstGeom>
          <a:gradFill flip="none" rotWithShape="1">
            <a:gsLst>
              <a:gs pos="900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Box 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9700590F-1A80-4078-80F5-7C610910232E}"/>
              </a:ext>
            </a:extLst>
          </p:cNvPr>
          <p:cNvSpPr txBox="1"/>
          <p:nvPr/>
        </p:nvSpPr>
        <p:spPr>
          <a:xfrm>
            <a:off x="1045674" y="2402033"/>
            <a:ext cx="51323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Il y a un manque de données publiques disponibles sur les transactions financières et notamment dans le domaine émergent des applications mobiles. En raison de la nature intrinsèquement privée de ces informations, cela conduit à une absence de données accessibles au public.</a:t>
            </a:r>
            <a:endParaRPr lang="fr-FR" sz="120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800" b="0" i="0" u="none" strike="noStrike" dirty="0" err="1">
                <a:solidFill>
                  <a:schemeClr val="bg1"/>
                </a:solidFill>
                <a:effectLst/>
                <a:latin typeface="Questrial"/>
              </a:rPr>
              <a:t>PaySim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 simule les transactions financières à partir d'un échantillon de transactions réelles extraites des données d’une multinationale, fournisseur d’un service financier mobile.</a:t>
            </a:r>
            <a:endParaRPr lang="fr-FR" sz="120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Notre problématique est de </a:t>
            </a:r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Questrial"/>
              </a:rPr>
              <a:t>détecter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 les cas de </a:t>
            </a:r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Questrial"/>
              </a:rPr>
              <a:t>fraudes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 en faisant du </a:t>
            </a:r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Questrial"/>
              </a:rPr>
              <a:t>machine </a:t>
            </a:r>
            <a:r>
              <a:rPr lang="fr-FR" sz="1800" b="1" i="0" u="none" strike="noStrike" dirty="0" err="1">
                <a:solidFill>
                  <a:schemeClr val="bg1"/>
                </a:solidFill>
                <a:effectLst/>
                <a:latin typeface="Questrial"/>
              </a:rPr>
              <a:t>learning</a:t>
            </a:r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Questrial"/>
              </a:rPr>
              <a:t> supervisé</a:t>
            </a:r>
            <a:r>
              <a:rPr lang="fr-FR" sz="1800" b="0" i="0" u="none" strike="noStrike" dirty="0">
                <a:solidFill>
                  <a:schemeClr val="bg1"/>
                </a:solidFill>
                <a:effectLst/>
                <a:latin typeface="Questrial"/>
              </a:rPr>
              <a:t>.</a:t>
            </a:r>
            <a:endParaRPr lang="fr-FR" sz="1200" dirty="0">
              <a:solidFill>
                <a:schemeClr val="bg1"/>
              </a:solidFill>
              <a:effectLst/>
            </a:endParaRPr>
          </a:p>
          <a:p>
            <a:pPr algn="r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 algn="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右箭头 1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287383" y="3317966"/>
            <a:ext cx="287383" cy="27432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9" name="组合 2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GrpSpPr/>
          <p:nvPr/>
        </p:nvGrpSpPr>
        <p:grpSpPr>
          <a:xfrm>
            <a:off x="6843956" y="5046309"/>
            <a:ext cx="4349262" cy="1811691"/>
            <a:chOff x="13144646" y="5646344"/>
            <a:chExt cx="8434693" cy="4187272"/>
          </a:xfrm>
        </p:grpSpPr>
        <p:sp>
          <p:nvSpPr>
            <p:cNvPr id="30" name="Rectangle 15"/>
            <p:cNvSpPr/>
            <p:nvPr/>
          </p:nvSpPr>
          <p:spPr>
            <a:xfrm>
              <a:off x="13280832" y="5856052"/>
              <a:ext cx="2458521" cy="5486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Active Users</a:t>
              </a:r>
            </a:p>
          </p:txBody>
        </p:sp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743827634"/>
                </p:ext>
              </p:extLst>
            </p:nvPr>
          </p:nvGraphicFramePr>
          <p:xfrm>
            <a:off x="13144646" y="5646344"/>
            <a:ext cx="8434693" cy="4187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2" name="Rectangle 31"/>
            <p:cNvSpPr/>
            <p:nvPr/>
          </p:nvSpPr>
          <p:spPr>
            <a:xfrm>
              <a:off x="19029879" y="5856052"/>
              <a:ext cx="2458521" cy="548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Active Users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155355" y="5856053"/>
              <a:ext cx="2458521" cy="548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Active Users</a:t>
              </a:r>
            </a:p>
          </p:txBody>
        </p:sp>
      </p:grpSp>
      <p:sp>
        <p:nvSpPr>
          <p:cNvPr id="35" name="Text Placeholder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B95646E8-E543-42D8-9012-DE0224E35E70}"/>
              </a:ext>
            </a:extLst>
          </p:cNvPr>
          <p:cNvSpPr txBox="1">
            <a:spLocks/>
          </p:cNvSpPr>
          <p:nvPr/>
        </p:nvSpPr>
        <p:spPr>
          <a:xfrm flipH="1">
            <a:off x="2279575" y="1366012"/>
            <a:ext cx="3803084" cy="2467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id-ID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2F0C54-8914-4824-BB84-438133FD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42" y="1057275"/>
            <a:ext cx="5730322" cy="38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4928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10071"/>
          <a:stretch>
            <a:fillRect/>
          </a:stretch>
        </p:blipFill>
        <p:spPr/>
      </p:pic>
      <p:pic>
        <p:nvPicPr>
          <p:cNvPr id="4" name="图片 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3" r="10292"/>
          <a:stretch/>
        </p:blipFill>
        <p:spPr>
          <a:xfrm>
            <a:off x="-24680" y="0"/>
            <a:ext cx="12241360" cy="7005762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2532364" y="2348880"/>
            <a:ext cx="810013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0">
                      <a:srgbClr val="719AF0"/>
                    </a:gs>
                    <a:gs pos="100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zh-CN" sz="8800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PARTIE 1</a:t>
            </a:r>
            <a:endParaRPr lang="zh-CN" altLang="en-US" sz="8800" b="1" dirty="0">
              <a:gradFill flip="none" rotWithShape="1">
                <a:gsLst>
                  <a:gs pos="0">
                    <a:srgbClr val="719AF0"/>
                  </a:gs>
                  <a:gs pos="95000">
                    <a:schemeClr val="accent2">
                      <a:lumMod val="40000"/>
                      <a:lumOff val="60000"/>
                    </a:schemeClr>
                  </a:gs>
                  <a:gs pos="47000">
                    <a:srgbClr val="47FFF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3287688" y="3573016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spc="600" dirty="0">
                <a:gradFill>
                  <a:gsLst>
                    <a:gs pos="900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</a:gradFill>
                <a:ea typeface="Roboto Light" charset="0"/>
                <a:cs typeface="Roboto Light" charset="0"/>
              </a:rPr>
              <a:t>BASE DE DONNEES RELATIONNELLE SQL </a:t>
            </a:r>
            <a:endParaRPr lang="ru-RU" altLang="zh-CN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  <a:p>
            <a:pPr algn="dist"/>
            <a:endParaRPr lang="zh-CN" altLang="en-US" sz="28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</p:txBody>
      </p:sp>
      <p:sp>
        <p:nvSpPr>
          <p:cNvPr id="7" name="Rectangle: Rounded Corners 4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DFB622D5-9F94-45A3-ACA8-C93B836C5970}"/>
              </a:ext>
            </a:extLst>
          </p:cNvPr>
          <p:cNvSpPr/>
          <p:nvPr/>
        </p:nvSpPr>
        <p:spPr>
          <a:xfrm>
            <a:off x="5176715" y="5246019"/>
            <a:ext cx="1688105" cy="390768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8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Learn More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88923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8976320" y="1121769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6" name="Title 1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>
            <a:spLocks/>
          </p:cNvSpPr>
          <p:nvPr/>
        </p:nvSpPr>
        <p:spPr>
          <a:xfrm>
            <a:off x="998080" y="279305"/>
            <a:ext cx="8338240" cy="91744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err="1">
                <a:solidFill>
                  <a:schemeClr val="bg1"/>
                </a:solidFill>
              </a:rPr>
              <a:t>Modèle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conceptuelle</a:t>
            </a:r>
            <a:r>
              <a:rPr lang="en-US" sz="4000" b="1" dirty="0">
                <a:solidFill>
                  <a:schemeClr val="bg1"/>
                </a:solidFill>
              </a:rPr>
              <a:t> des </a:t>
            </a:r>
            <a:r>
              <a:rPr lang="en-US" sz="4000" b="1" dirty="0" err="1">
                <a:solidFill>
                  <a:schemeClr val="bg1"/>
                </a:solidFill>
              </a:rPr>
              <a:t>données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矩形 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0" y="0"/>
            <a:ext cx="833718" cy="6858000"/>
          </a:xfrm>
          <a:prstGeom prst="rect">
            <a:avLst/>
          </a:prstGeom>
          <a:gradFill flip="none" rotWithShape="1">
            <a:gsLst>
              <a:gs pos="900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右箭头 1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/>
          <p:nvPr/>
        </p:nvSpPr>
        <p:spPr>
          <a:xfrm>
            <a:off x="287383" y="3317966"/>
            <a:ext cx="287383" cy="27432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Text Placeholder 2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B95646E8-E543-42D8-9012-DE0224E35E70}"/>
              </a:ext>
            </a:extLst>
          </p:cNvPr>
          <p:cNvSpPr txBox="1">
            <a:spLocks/>
          </p:cNvSpPr>
          <p:nvPr/>
        </p:nvSpPr>
        <p:spPr>
          <a:xfrm flipH="1">
            <a:off x="2279575" y="1366012"/>
            <a:ext cx="3803084" cy="24679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id-ID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7F544-DC44-4F0B-A321-D84D8E14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6" y="14739"/>
            <a:ext cx="9406326" cy="48066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781EAB0-B5A0-4F45-9FCB-54E84383401E}"/>
              </a:ext>
            </a:extLst>
          </p:cNvPr>
          <p:cNvSpPr txBox="1"/>
          <p:nvPr/>
        </p:nvSpPr>
        <p:spPr>
          <a:xfrm rot="10800000" flipV="1">
            <a:off x="833716" y="4193457"/>
            <a:ext cx="104921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Nous avons 4 tables :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                - clients (42123)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434343"/>
                </a:solidFill>
                <a:latin typeface="Arial" panose="020B0604020202020204" pitchFamily="34" charset="0"/>
              </a:rPr>
              <a:t>                 - comptes (42123)</a:t>
            </a:r>
            <a:endParaRPr lang="fr-FR" sz="120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         - transactions financières (22216) </a:t>
            </a:r>
            <a:endParaRPr lang="fr-FR" sz="120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         - et types de transactions (4).</a:t>
            </a:r>
            <a:endParaRPr lang="fr-FR" sz="12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La table “transactions financières” représente un échantillon du </a:t>
            </a:r>
            <a:r>
              <a:rPr lang="fr-F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fr-F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 originel construite lors d’une thèse. Les autres tables ont été élaborées par moi-même.</a:t>
            </a:r>
            <a:endParaRPr lang="fr-FR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02598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27748" r="15081" b="23655"/>
          <a:stretch/>
        </p:blipFill>
        <p:spPr>
          <a:xfrm flipV="1">
            <a:off x="0" y="0"/>
            <a:ext cx="12192000" cy="6858000"/>
          </a:xfr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312024" y="2924944"/>
            <a:ext cx="697680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0">
                      <a:srgbClr val="719AF0"/>
                    </a:gs>
                    <a:gs pos="100000">
                      <a:srgbClr val="47FFF3"/>
                    </a:gs>
                  </a:gsLst>
                  <a:lin ang="0" scaled="1"/>
                  <a:tileRect/>
                </a:gradFill>
                <a:effectLst>
                  <a:outerShdw blurRad="127000" dist="50800" dir="2700000" sx="101000" sy="101000" algn="tl" rotWithShape="0">
                    <a:schemeClr val="accent3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zh-CN" sz="7200" b="1" dirty="0">
                <a:gradFill flip="none" rotWithShape="1">
                  <a:gsLst>
                    <a:gs pos="0">
                      <a:srgbClr val="719AF0"/>
                    </a:gs>
                    <a:gs pos="95000">
                      <a:schemeClr val="accent2">
                        <a:lumMod val="40000"/>
                        <a:lumOff val="60000"/>
                      </a:schemeClr>
                    </a:gs>
                    <a:gs pos="47000">
                      <a:srgbClr val="47FFF3"/>
                    </a:gs>
                  </a:gsLst>
                  <a:lin ang="0" scaled="1"/>
                  <a:tileRect/>
                </a:gradFill>
              </a:rPr>
              <a:t>PARTIE 2</a:t>
            </a:r>
            <a:endParaRPr lang="zh-CN" altLang="en-US" sz="7200" b="1" dirty="0">
              <a:gradFill flip="none" rotWithShape="1">
                <a:gsLst>
                  <a:gs pos="0">
                    <a:srgbClr val="719AF0"/>
                  </a:gs>
                  <a:gs pos="95000">
                    <a:schemeClr val="accent2">
                      <a:lumMod val="40000"/>
                      <a:lumOff val="60000"/>
                    </a:schemeClr>
                  </a:gs>
                  <a:gs pos="47000">
                    <a:srgbClr val="47FFF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/>
          <p:nvPr/>
        </p:nvSpPr>
        <p:spPr>
          <a:xfrm>
            <a:off x="6387255" y="4149080"/>
            <a:ext cx="697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gradFill>
                  <a:gsLst>
                    <a:gs pos="900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</a:gradFill>
              </a:rPr>
              <a:t>EXPLORATION DES DONNEES</a:t>
            </a:r>
            <a:endParaRPr lang="ru-RU" altLang="zh-CN" sz="20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  <a:p>
            <a:endParaRPr lang="zh-CN" altLang="en-US" sz="2000" b="1" dirty="0">
              <a:gradFill>
                <a:gsLst>
                  <a:gs pos="9000">
                    <a:schemeClr val="accent1"/>
                  </a:gs>
                  <a:gs pos="100000">
                    <a:schemeClr val="accent6"/>
                  </a:gs>
                </a:gsLst>
                <a:lin ang="0" scaled="1"/>
              </a:gradFill>
            </a:endParaRPr>
          </a:p>
        </p:txBody>
      </p:sp>
      <p:sp>
        <p:nvSpPr>
          <p:cNvPr id="8" name="Rectangle: Rounded Corners 47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>
            <a:extLst>
              <a:ext uri="{FF2B5EF4-FFF2-40B4-BE49-F238E27FC236}">
                <a16:creationId xmlns:a16="http://schemas.microsoft.com/office/drawing/2014/main" id="{DFB622D5-9F94-45A3-ACA8-C93B836C5970}"/>
              </a:ext>
            </a:extLst>
          </p:cNvPr>
          <p:cNvSpPr/>
          <p:nvPr/>
        </p:nvSpPr>
        <p:spPr>
          <a:xfrm>
            <a:off x="6387255" y="5146430"/>
            <a:ext cx="1688105" cy="390768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1"/>
              </a:gs>
              <a:gs pos="100000">
                <a:schemeClr val="accent3">
                  <a:lumMod val="75000"/>
                </a:schemeClr>
              </a:gs>
            </a:gsLst>
            <a:lin ang="8400000" scaled="0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xa Light" panose="02000000000000000000" pitchFamily="50" charset="0"/>
              </a:rPr>
              <a:t>Learn More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3221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/>
          <p:cNvSpPr txBox="1">
            <a:spLocks/>
          </p:cNvSpPr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Data preprocessing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1" b="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E8BF8-2E3C-4873-BB62-8B685758E4F1}"/>
              </a:ext>
            </a:extLst>
          </p:cNvPr>
          <p:cNvSpPr/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Nous </a:t>
            </a:r>
            <a:r>
              <a:rPr lang="en-US" sz="1600" dirty="0" err="1"/>
              <a:t>avons</a:t>
            </a:r>
            <a:r>
              <a:rPr lang="en-US" sz="1600" dirty="0"/>
              <a:t> </a:t>
            </a:r>
            <a:r>
              <a:rPr lang="en-US" sz="1600" dirty="0" err="1"/>
              <a:t>gardé</a:t>
            </a:r>
            <a:r>
              <a:rPr lang="en-US" sz="1600" dirty="0"/>
              <a:t> que les </a:t>
            </a:r>
            <a:r>
              <a:rPr lang="en-US" sz="1600" b="1" dirty="0" err="1"/>
              <a:t>colonnes</a:t>
            </a:r>
            <a:r>
              <a:rPr lang="en-US" sz="1600" b="1" dirty="0"/>
              <a:t> et </a:t>
            </a:r>
            <a:r>
              <a:rPr lang="en-US" sz="1600" b="1" dirty="0" err="1"/>
              <a:t>modalités</a:t>
            </a:r>
            <a:r>
              <a:rPr lang="en-US" sz="1600" b="1" dirty="0"/>
              <a:t> </a:t>
            </a:r>
            <a:r>
              <a:rPr lang="en-US" sz="1600" b="1" dirty="0" err="1"/>
              <a:t>pertinentes</a:t>
            </a:r>
            <a:r>
              <a:rPr lang="en-US" sz="1600" b="1" dirty="0"/>
              <a:t> </a:t>
            </a:r>
            <a:r>
              <a:rPr lang="en-US" sz="1600" dirty="0"/>
              <a:t>pour </a:t>
            </a:r>
            <a:r>
              <a:rPr lang="en-US" sz="1600" dirty="0" err="1"/>
              <a:t>notre</a:t>
            </a:r>
            <a:r>
              <a:rPr lang="en-US" sz="1600" dirty="0"/>
              <a:t> recherche (par ex la variable </a:t>
            </a:r>
            <a:r>
              <a:rPr lang="en-US" sz="1600" dirty="0" err="1"/>
              <a:t>isFlaggedFraud</a:t>
            </a:r>
            <a:r>
              <a:rPr lang="en-US" sz="1600" dirty="0"/>
              <a:t> </a:t>
            </a:r>
            <a:r>
              <a:rPr lang="en-US" sz="1600" dirty="0" err="1"/>
              <a:t>n’indique</a:t>
            </a:r>
            <a:r>
              <a:rPr lang="en-US" sz="1600" dirty="0"/>
              <a:t> pas les transactions </a:t>
            </a:r>
            <a:r>
              <a:rPr lang="en-US" sz="1600" dirty="0" err="1"/>
              <a:t>frauduleuses</a:t>
            </a:r>
            <a:r>
              <a:rPr lang="en-US" sz="1600" dirty="0"/>
              <a:t> </a:t>
            </a:r>
            <a:r>
              <a:rPr lang="en-US" sz="1600" dirty="0" err="1"/>
              <a:t>dont</a:t>
            </a:r>
            <a:r>
              <a:rPr lang="en-US" sz="1600" dirty="0"/>
              <a:t> le </a:t>
            </a:r>
            <a:r>
              <a:rPr lang="en-US" sz="1600" dirty="0" err="1"/>
              <a:t>montant</a:t>
            </a:r>
            <a:r>
              <a:rPr lang="en-US" sz="1600" dirty="0"/>
              <a:t>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supérieur</a:t>
            </a:r>
            <a:r>
              <a:rPr lang="en-US" sz="1600" dirty="0"/>
              <a:t> à 200000).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Les </a:t>
            </a:r>
            <a:r>
              <a:rPr lang="en-US" sz="1600" b="1" dirty="0"/>
              <a:t>variables </a:t>
            </a:r>
            <a:r>
              <a:rPr lang="en-US" sz="1600" b="1" dirty="0" err="1"/>
              <a:t>manquantes</a:t>
            </a:r>
            <a:r>
              <a:rPr lang="en-US" sz="1600" b="1" dirty="0"/>
              <a:t> </a:t>
            </a:r>
            <a:r>
              <a:rPr lang="en-US" sz="1600" dirty="0" err="1"/>
              <a:t>étant</a:t>
            </a:r>
            <a:r>
              <a:rPr lang="en-US" sz="1600" dirty="0"/>
              <a:t> </a:t>
            </a:r>
            <a:r>
              <a:rPr lang="en-US" sz="1600" dirty="0" err="1"/>
              <a:t>nombreuses</a:t>
            </a:r>
            <a:r>
              <a:rPr lang="en-US" sz="1600" dirty="0"/>
              <a:t> pour les transactions </a:t>
            </a:r>
            <a:r>
              <a:rPr lang="en-US" sz="1600" dirty="0" err="1"/>
              <a:t>frauduleuses</a:t>
            </a:r>
            <a:r>
              <a:rPr lang="en-US" sz="1600" dirty="0"/>
              <a:t> pour les </a:t>
            </a:r>
            <a:r>
              <a:rPr lang="en-US" sz="1600" dirty="0" err="1"/>
              <a:t>comptes</a:t>
            </a:r>
            <a:r>
              <a:rPr lang="en-US" sz="1600" dirty="0"/>
              <a:t> </a:t>
            </a:r>
            <a:r>
              <a:rPr lang="en-US" sz="1600" dirty="0" err="1"/>
              <a:t>débiteurs</a:t>
            </a:r>
            <a:r>
              <a:rPr lang="en-US" sz="1600" dirty="0"/>
              <a:t>, nous les </a:t>
            </a:r>
            <a:r>
              <a:rPr lang="en-US" sz="1600" dirty="0" err="1"/>
              <a:t>avons</a:t>
            </a:r>
            <a:r>
              <a:rPr lang="en-US" sz="1600" dirty="0"/>
              <a:t> </a:t>
            </a:r>
            <a:r>
              <a:rPr lang="en-US" sz="1600" dirty="0" err="1"/>
              <a:t>remplacées</a:t>
            </a:r>
            <a:r>
              <a:rPr lang="en-US" sz="1600" dirty="0"/>
              <a:t> par -1, </a:t>
            </a:r>
            <a:r>
              <a:rPr lang="en-US" sz="1600" dirty="0" err="1"/>
              <a:t>cela</a:t>
            </a:r>
            <a:r>
              <a:rPr lang="en-US" sz="1600" dirty="0"/>
              <a:t> </a:t>
            </a:r>
            <a:r>
              <a:rPr lang="en-US" sz="1600" dirty="0" err="1"/>
              <a:t>permet</a:t>
            </a:r>
            <a:r>
              <a:rPr lang="en-US" sz="1600" dirty="0"/>
              <a:t> à </a:t>
            </a:r>
            <a:r>
              <a:rPr lang="en-US" sz="1600" dirty="0" err="1"/>
              <a:t>l’algorithme</a:t>
            </a:r>
            <a:r>
              <a:rPr lang="en-US" sz="1600" dirty="0"/>
              <a:t> de les </a:t>
            </a:r>
            <a:r>
              <a:rPr lang="en-US" sz="1600" dirty="0" err="1"/>
              <a:t>différencier</a:t>
            </a:r>
            <a:r>
              <a:rPr lang="en-US" sz="1600" dirty="0"/>
              <a:t>. Le </a:t>
            </a:r>
            <a:r>
              <a:rPr lang="en-US" sz="1600" dirty="0" err="1"/>
              <a:t>reste</a:t>
            </a:r>
            <a:r>
              <a:rPr lang="en-US" sz="1600" dirty="0"/>
              <a:t> a </a:t>
            </a:r>
            <a:r>
              <a:rPr lang="en-US" sz="1600" dirty="0" err="1"/>
              <a:t>été</a:t>
            </a:r>
            <a:r>
              <a:rPr lang="en-US" sz="1600" dirty="0"/>
              <a:t> </a:t>
            </a:r>
            <a:r>
              <a:rPr lang="en-US" sz="1600" dirty="0" err="1"/>
              <a:t>remplacé</a:t>
            </a:r>
            <a:r>
              <a:rPr lang="en-US" sz="1600" dirty="0"/>
              <a:t> par la </a:t>
            </a:r>
            <a:r>
              <a:rPr lang="en-US" sz="1600" dirty="0" err="1"/>
              <a:t>médiane</a:t>
            </a:r>
            <a:r>
              <a:rPr lang="en-US" sz="1600" dirty="0"/>
              <a:t>.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00"/>
              <a:t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619297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C897582-CB19-41B5-9426-8BD7BD008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E7066FC-B004-4B5A-B02B-599B51EF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0" y="515619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AB8232-A6EE-4B23-90A0-28E59FBEF7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1700785" y="1334614"/>
            <a:ext cx="9519941" cy="41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C897582-CB19-41B5-9426-8BD7BD008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E7066FC-B004-4B5A-B02B-599B51EF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0" y="515619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4E8FD7-8E98-420E-8443-877AEEBA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r="1" b="5901"/>
          <a:stretch/>
        </p:blipFill>
        <p:spPr>
          <a:xfrm>
            <a:off x="1700785" y="999074"/>
            <a:ext cx="9519941" cy="48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7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0ve2nkq0">
      <a:dk1>
        <a:srgbClr val="000000"/>
      </a:dk1>
      <a:lt1>
        <a:srgbClr val="FFFFFF"/>
      </a:lt1>
      <a:dk2>
        <a:srgbClr val="2C3746"/>
      </a:dk2>
      <a:lt2>
        <a:srgbClr val="111111"/>
      </a:lt2>
      <a:accent1>
        <a:srgbClr val="4BD1FA"/>
      </a:accent1>
      <a:accent2>
        <a:srgbClr val="0F7BD5"/>
      </a:accent2>
      <a:accent3>
        <a:srgbClr val="AA1BE3"/>
      </a:accent3>
      <a:accent4>
        <a:srgbClr val="E716CE"/>
      </a:accent4>
      <a:accent5>
        <a:srgbClr val="F84893"/>
      </a:accent5>
      <a:accent6>
        <a:srgbClr val="FB84B7"/>
      </a:accent6>
      <a:hlink>
        <a:srgbClr val="0563C1"/>
      </a:hlink>
      <a:folHlink>
        <a:srgbClr val="954E72"/>
      </a:folHlink>
    </a:clrScheme>
    <a:fontScheme name="vn0imfuy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a90ee8e42cb24248e56383cd534985688F9F494128731F165EE95AB4B0C0A38076AAEA07667B1565C446FC45FF01DFB0E885BCDBDF3A284F3DB14DA61DD97F0BAB2E6C668FB4931A88251C3D3844DC4334A6DD06509893ED7F3F0BD32C0F677CEBBB64729B819D9CBEC98A4C8C836EFC443E2A0933B40839561EE4980B548633E34912043F07DDC</_7b1dac89e7d195523061f1c0316ecb71>
</e7d195523061f1c0>
</file>

<file path=customXml/itemProps1.xml><?xml version="1.0" encoding="utf-8"?>
<ds:datastoreItem xmlns:ds="http://schemas.openxmlformats.org/officeDocument/2006/customXml" ds:itemID="{73BC01C9-C379-499C-B72E-1A54C532DFEB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497</Words>
  <Application>Microsoft Office PowerPoint</Application>
  <PresentationFormat>Grand écran</PresentationFormat>
  <Paragraphs>113</Paragraphs>
  <Slides>19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0" baseType="lpstr">
      <vt:lpstr>Arial Unicode MS</vt:lpstr>
      <vt:lpstr>Microsoft YaHei</vt:lpstr>
      <vt:lpstr>Microsoft YaHei</vt:lpstr>
      <vt:lpstr>Advent Pro</vt:lpstr>
      <vt:lpstr>Arial</vt:lpstr>
      <vt:lpstr>Calibri</vt:lpstr>
      <vt:lpstr>Nexa Bold</vt:lpstr>
      <vt:lpstr>Nexa Light</vt:lpstr>
      <vt:lpstr>Questrial</vt:lpstr>
      <vt:lpstr>Roboto Light</vt:lpstr>
      <vt:lpstr>Office 主题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Valérie GRIMAULT</dc:creator>
  <cp:lastModifiedBy>Valérie GRIMAULT</cp:lastModifiedBy>
  <cp:revision>2</cp:revision>
  <dcterms:created xsi:type="dcterms:W3CDTF">2020-10-19T20:40:43Z</dcterms:created>
  <dcterms:modified xsi:type="dcterms:W3CDTF">2020-10-19T20:49:37Z</dcterms:modified>
</cp:coreProperties>
</file>